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  <p:sldId id="265" r:id="rId4"/>
    <p:sldId id="266" r:id="rId5"/>
    <p:sldId id="276" r:id="rId6"/>
    <p:sldId id="269" r:id="rId7"/>
    <p:sldId id="270" r:id="rId8"/>
    <p:sldId id="272" r:id="rId9"/>
    <p:sldId id="273" r:id="rId10"/>
    <p:sldId id="274" r:id="rId11"/>
    <p:sldId id="268" r:id="rId12"/>
    <p:sldId id="267" r:id="rId13"/>
    <p:sldId id="271" r:id="rId14"/>
    <p:sldId id="277" r:id="rId15"/>
    <p:sldId id="27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1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DRONES%20FOR%20DISATER%20MANAGEMENT01.mp4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Drone%20Camera%20in%20Relief%20Operation.mp4" TargetMode="Externa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895600"/>
            <a:ext cx="8229600" cy="1447800"/>
          </a:xfrm>
        </p:spPr>
        <p:txBody>
          <a:bodyPr>
            <a:noAutofit/>
          </a:bodyPr>
          <a:lstStyle/>
          <a:p>
            <a:r>
              <a:rPr lang="en-IN" sz="4800" dirty="0" smtClean="0">
                <a:solidFill>
                  <a:srgbClr val="C00000"/>
                </a:solidFill>
              </a:rPr>
              <a:t>DRONES DYNAMICS IN DISASTER MANAGEMENT</a:t>
            </a:r>
            <a:endParaRPr lang="en-IN" sz="4800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57600" y="5842337"/>
            <a:ext cx="5562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sz="3200" b="1" dirty="0" smtClean="0">
                <a:latin typeface="Aharoni" pitchFamily="2" charset="-79"/>
                <a:cs typeface="Aharoni" pitchFamily="2" charset="-79"/>
              </a:rPr>
              <a:t>MAJ GEN ANURAG  GUPTA</a:t>
            </a:r>
          </a:p>
          <a:p>
            <a:pPr algn="just"/>
            <a:r>
              <a:rPr lang="en-IN" sz="2800" b="1" dirty="0" smtClean="0">
                <a:latin typeface="Aharoni" pitchFamily="2" charset="-79"/>
                <a:cs typeface="Aharoni" pitchFamily="2" charset="-79"/>
              </a:rPr>
              <a:t>JT SECY  OPS &amp; COMNS</a:t>
            </a:r>
          </a:p>
        </p:txBody>
      </p:sp>
      <p:pic>
        <p:nvPicPr>
          <p:cNvPr id="1026" name="Picture 2" descr="C:\Users\nisi\Desktop\ndma-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228600"/>
            <a:ext cx="1981200" cy="198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GROUP V</a:t>
            </a:r>
            <a:endParaRPr lang="en-IN" dirty="0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2057400"/>
            <a:ext cx="28575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28600" y="2866072"/>
            <a:ext cx="487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latin typeface="AR JULIAN" pitchFamily="2" charset="0"/>
              </a:rPr>
              <a:t>SAME  SIZE AND CAPABILITY AS A MANNED AIRCRAFT BUT WITHOUT A PILOT</a:t>
            </a:r>
          </a:p>
          <a:p>
            <a:r>
              <a:rPr lang="en-IN" b="1" dirty="0" smtClean="0">
                <a:latin typeface="AR JULIAN" pitchFamily="2" charset="0"/>
              </a:rPr>
              <a:t>SOLAR POWERED</a:t>
            </a:r>
          </a:p>
          <a:p>
            <a:r>
              <a:rPr lang="en-IN" b="1" dirty="0" smtClean="0">
                <a:latin typeface="AR JULIAN" pitchFamily="2" charset="0"/>
              </a:rPr>
              <a:t>ENDURANCE -   UPTO A WEEK</a:t>
            </a:r>
            <a:endParaRPr lang="en-IN" b="1" dirty="0">
              <a:latin typeface="AR JULI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Autofit/>
          </a:bodyPr>
          <a:lstStyle/>
          <a:p>
            <a:r>
              <a:rPr lang="en-IN" sz="4400" u="sng" cap="all" dirty="0" smtClean="0"/>
              <a:t/>
            </a:r>
            <a:br>
              <a:rPr lang="en-IN" sz="4400" u="sng" cap="all" dirty="0" smtClean="0"/>
            </a:br>
            <a:r>
              <a:rPr lang="en-IN" sz="4400" u="sng" cap="all" dirty="0" smtClean="0"/>
              <a:t>Payloads</a:t>
            </a:r>
            <a:r>
              <a:rPr lang="en-IN" sz="4400" cap="all" dirty="0" smtClean="0"/>
              <a:t/>
            </a:r>
            <a:br>
              <a:rPr lang="en-IN" sz="4400" cap="all" dirty="0" smtClean="0"/>
            </a:br>
            <a:endParaRPr lang="en-IN" sz="4400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763000" cy="4556760"/>
          </a:xfrm>
        </p:spPr>
        <p:txBody>
          <a:bodyPr>
            <a:normAutofit/>
          </a:bodyPr>
          <a:lstStyle/>
          <a:p>
            <a:r>
              <a:rPr lang="en-IN" sz="3200" b="1" dirty="0" smtClean="0">
                <a:latin typeface="Baskerville Old Face" pitchFamily="18" charset="0"/>
              </a:rPr>
              <a:t>Electro-Optical/Infrared / Thermal Imaging Sensors</a:t>
            </a:r>
          </a:p>
          <a:p>
            <a:r>
              <a:rPr lang="en-IN" sz="3200" b="1" dirty="0" smtClean="0">
                <a:solidFill>
                  <a:srgbClr val="C00000"/>
                </a:solidFill>
                <a:latin typeface="Baskerville Old Face" pitchFamily="18" charset="0"/>
              </a:rPr>
              <a:t>Mapping sensors</a:t>
            </a:r>
          </a:p>
          <a:p>
            <a:r>
              <a:rPr lang="en-IN" sz="3200" b="1" dirty="0" smtClean="0">
                <a:latin typeface="Baskerville Old Face" pitchFamily="18" charset="0"/>
              </a:rPr>
              <a:t>Communications Relay</a:t>
            </a:r>
          </a:p>
          <a:p>
            <a:r>
              <a:rPr lang="en-IN" sz="3200" b="1" dirty="0" smtClean="0">
                <a:solidFill>
                  <a:srgbClr val="C00000"/>
                </a:solidFill>
                <a:latin typeface="Baskerville Old Face" pitchFamily="18" charset="0"/>
              </a:rPr>
              <a:t>Sniffers/ Sensors</a:t>
            </a:r>
          </a:p>
          <a:p>
            <a:r>
              <a:rPr lang="en-IN" sz="3200" b="1" dirty="0" smtClean="0">
                <a:latin typeface="Baskerville Old Face" pitchFamily="18" charset="0"/>
              </a:rPr>
              <a:t>Cargo holds/ Personnel Capsule</a:t>
            </a:r>
          </a:p>
          <a:p>
            <a:r>
              <a:rPr lang="en-IN" sz="3200" b="1" dirty="0" smtClean="0">
                <a:solidFill>
                  <a:srgbClr val="C00000"/>
                </a:solidFill>
                <a:latin typeface="Baskerville Old Face" pitchFamily="18" charset="0"/>
              </a:rPr>
              <a:t>Fire fighting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066800"/>
          </a:xfrm>
        </p:spPr>
        <p:txBody>
          <a:bodyPr>
            <a:noAutofit/>
          </a:bodyPr>
          <a:lstStyle/>
          <a:p>
            <a:r>
              <a:rPr lang="en-IN" sz="4000" u="sng" cap="all" dirty="0" smtClean="0"/>
              <a:t/>
            </a:r>
            <a:br>
              <a:rPr lang="en-IN" sz="4000" u="sng" cap="all" dirty="0" smtClean="0"/>
            </a:br>
            <a:r>
              <a:rPr lang="en-IN" sz="4000" u="sng" cap="all" dirty="0" smtClean="0"/>
              <a:t>Employment DURING DISASTERS</a:t>
            </a:r>
            <a:r>
              <a:rPr lang="en-IN" sz="4000" cap="all" dirty="0" smtClean="0"/>
              <a:t/>
            </a:r>
            <a:br>
              <a:rPr lang="en-IN" sz="4000" cap="all" dirty="0" smtClean="0"/>
            </a:br>
            <a:endParaRPr lang="en-IN" sz="4000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686800" cy="4267200"/>
          </a:xfrm>
        </p:spPr>
        <p:txBody>
          <a:bodyPr>
            <a:noAutofit/>
          </a:bodyPr>
          <a:lstStyle/>
          <a:p>
            <a:r>
              <a:rPr lang="en-IN" sz="3200" b="1" dirty="0" smtClean="0">
                <a:latin typeface="Baskerville Old Face" pitchFamily="18" charset="0"/>
              </a:rPr>
              <a:t>Mapping</a:t>
            </a:r>
          </a:p>
          <a:p>
            <a:r>
              <a:rPr lang="en-IN" sz="3200" b="1" dirty="0" smtClean="0">
                <a:solidFill>
                  <a:srgbClr val="C00000"/>
                </a:solidFill>
                <a:latin typeface="Baskerville Old Face" pitchFamily="18" charset="0"/>
              </a:rPr>
              <a:t>Search and Rescue Operations</a:t>
            </a:r>
          </a:p>
          <a:p>
            <a:r>
              <a:rPr lang="en-IN" sz="3200" b="1" dirty="0" smtClean="0">
                <a:latin typeface="Baskerville Old Face" pitchFamily="18" charset="0"/>
              </a:rPr>
              <a:t>Structural Integrity Assessment</a:t>
            </a:r>
          </a:p>
          <a:p>
            <a:r>
              <a:rPr lang="en-IN" sz="3200" b="1" dirty="0" smtClean="0">
                <a:solidFill>
                  <a:srgbClr val="C00000"/>
                </a:solidFill>
                <a:latin typeface="Baskerville Old Face" pitchFamily="18" charset="0"/>
              </a:rPr>
              <a:t>Temporary Infrastructure / Supply Delivery</a:t>
            </a:r>
          </a:p>
          <a:p>
            <a:r>
              <a:rPr lang="en-IN" sz="3200" b="1" dirty="0" smtClean="0">
                <a:latin typeface="Baskerville Old Face" pitchFamily="18" charset="0"/>
              </a:rPr>
              <a:t>High-Rise Building Fire Response</a:t>
            </a:r>
          </a:p>
          <a:p>
            <a:r>
              <a:rPr lang="en-IN" sz="3200" b="1" dirty="0" smtClean="0">
                <a:solidFill>
                  <a:srgbClr val="C00000"/>
                </a:solidFill>
                <a:latin typeface="Baskerville Old Face" pitchFamily="18" charset="0"/>
              </a:rPr>
              <a:t>CBRN Events</a:t>
            </a:r>
          </a:p>
          <a:p>
            <a:r>
              <a:rPr lang="en-IN" sz="3200" b="1" dirty="0" smtClean="0">
                <a:latin typeface="Baskerville Old Face" pitchFamily="18" charset="0"/>
              </a:rPr>
              <a:t>Logistics Support  </a:t>
            </a:r>
            <a:r>
              <a:rPr lang="en-IN" sz="100" b="1" dirty="0" smtClean="0">
                <a:latin typeface="Baskerville Old Face" pitchFamily="18" charset="0"/>
                <a:hlinkClick r:id="rId2" action="ppaction://hlinkfile"/>
              </a:rPr>
              <a:t>DRONES FOR DISATER MANAGEMENT01.mp4</a:t>
            </a:r>
            <a:endParaRPr lang="en-IN" sz="3200" dirty="0">
              <a:latin typeface="Baskerville Old Fac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828800"/>
            <a:ext cx="8839200" cy="4343400"/>
          </a:xfrm>
        </p:spPr>
        <p:txBody>
          <a:bodyPr>
            <a:noAutofit/>
          </a:bodyPr>
          <a:lstStyle/>
          <a:p>
            <a:pPr algn="just"/>
            <a:r>
              <a:rPr lang="en-IN" sz="3200" b="1" dirty="0" smtClean="0">
                <a:solidFill>
                  <a:srgbClr val="C00000"/>
                </a:solidFill>
                <a:latin typeface="Baskerville Old Face" pitchFamily="18" charset="0"/>
              </a:rPr>
              <a:t>Expensive, requires knowledgeable operators and maintenance workers</a:t>
            </a:r>
          </a:p>
          <a:p>
            <a:pPr algn="just"/>
            <a:r>
              <a:rPr lang="en-IN" sz="3200" b="1" dirty="0" smtClean="0">
                <a:latin typeface="Baskerville Old Face" pitchFamily="18" charset="0"/>
              </a:rPr>
              <a:t>Short track record of successful use in disaster relief</a:t>
            </a:r>
          </a:p>
          <a:p>
            <a:pPr algn="just"/>
            <a:r>
              <a:rPr lang="en-IN" sz="3200" b="1" dirty="0" smtClean="0">
                <a:solidFill>
                  <a:srgbClr val="C00000"/>
                </a:solidFill>
                <a:latin typeface="Baskerville Old Face" pitchFamily="18" charset="0"/>
              </a:rPr>
              <a:t>A logistical challenge</a:t>
            </a:r>
          </a:p>
          <a:p>
            <a:pPr algn="just"/>
            <a:r>
              <a:rPr lang="en-IN" sz="3200" b="1" dirty="0" smtClean="0">
                <a:latin typeface="Baskerville Old Face" pitchFamily="18" charset="0"/>
              </a:rPr>
              <a:t>Issue of invasion of privacy</a:t>
            </a:r>
          </a:p>
          <a:p>
            <a:pPr algn="just"/>
            <a:r>
              <a:rPr lang="en-IN" sz="3200" b="1" dirty="0" smtClean="0">
                <a:solidFill>
                  <a:srgbClr val="C00000"/>
                </a:solidFill>
                <a:latin typeface="Baskerville Old Face" pitchFamily="18" charset="0"/>
              </a:rPr>
              <a:t>Security issues</a:t>
            </a:r>
          </a:p>
          <a:p>
            <a:pPr algn="just"/>
            <a:r>
              <a:rPr lang="en-IN" sz="3200" b="1" dirty="0" smtClean="0">
                <a:latin typeface="Baskerville Old Face" pitchFamily="18" charset="0"/>
              </a:rPr>
              <a:t>Aviation safety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r>
              <a:rPr lang="en-IN" sz="4400" u="sng" cap="all" dirty="0" smtClean="0"/>
              <a:t/>
            </a:r>
            <a:br>
              <a:rPr lang="en-IN" sz="4400" u="sng" cap="all" dirty="0" smtClean="0"/>
            </a:br>
            <a:r>
              <a:rPr lang="en-IN" sz="4400" u="sng" cap="all" dirty="0" smtClean="0"/>
              <a:t>Case Against Drones</a:t>
            </a:r>
            <a:r>
              <a:rPr lang="en-IN" sz="4400" cap="all" dirty="0" smtClean="0"/>
              <a:t/>
            </a:r>
            <a:br>
              <a:rPr lang="en-IN" sz="4400" cap="all" dirty="0" smtClean="0"/>
            </a:br>
            <a:endParaRPr lang="en-IN" sz="4400" cap="al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057400"/>
            <a:ext cx="8229600" cy="2895600"/>
          </a:xfrm>
        </p:spPr>
        <p:txBody>
          <a:bodyPr>
            <a:noAutofit/>
          </a:bodyPr>
          <a:lstStyle/>
          <a:p>
            <a:r>
              <a:rPr lang="en-IN" sz="6600" u="sng" dirty="0" smtClean="0"/>
              <a:t/>
            </a:r>
            <a:br>
              <a:rPr lang="en-IN" sz="6600" u="sng" dirty="0" smtClean="0"/>
            </a:br>
            <a:r>
              <a:rPr lang="en-IN" sz="6600" u="sng" dirty="0" smtClean="0"/>
              <a:t>IN </a:t>
            </a:r>
            <a:r>
              <a:rPr lang="en-IN" sz="6600" u="sng" dirty="0" smtClean="0">
                <a:hlinkClick r:id="rId2" action="ppaction://hlinkfile"/>
              </a:rPr>
              <a:t>CONCLUSION</a:t>
            </a:r>
            <a:br>
              <a:rPr lang="en-IN" sz="6600" u="sng" dirty="0" smtClean="0">
                <a:hlinkClick r:id="rId2" action="ppaction://hlinkfile"/>
              </a:rPr>
            </a:br>
            <a:r>
              <a:rPr lang="en-IN" sz="200" u="sng" dirty="0" smtClean="0">
                <a:hlinkClick r:id="rId2" action="ppaction://hlinkfile"/>
              </a:rPr>
              <a:t>Drone Camera in Relief Operation.mp4</a:t>
            </a:r>
            <a:br>
              <a:rPr lang="en-IN" sz="200" u="sng" dirty="0" smtClean="0">
                <a:hlinkClick r:id="rId2" action="ppaction://hlinkfile"/>
              </a:rPr>
            </a:br>
            <a:endParaRPr lang="en-IN" sz="66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00200" y="2620963"/>
            <a:ext cx="5943600" cy="1570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+mn-cs"/>
              </a:rPr>
              <a:t>Tha</a:t>
            </a:r>
            <a:r>
              <a:rPr lang="en-US" sz="9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+mn-cs"/>
              </a:rPr>
              <a:t>nk</a:t>
            </a:r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+mn-cs"/>
              </a:rPr>
              <a:t> </a:t>
            </a:r>
            <a:r>
              <a:rPr lang="en-US" sz="960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  <a:cs typeface="+mn-cs"/>
              </a:rPr>
              <a:t>You</a:t>
            </a:r>
            <a:endParaRPr lang="en-IN" sz="9600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  <a:cs typeface="+mn-cs"/>
            </a:endParaRPr>
          </a:p>
        </p:txBody>
      </p:sp>
      <p:sp>
        <p:nvSpPr>
          <p:cNvPr id="6" name="Arc 5"/>
          <p:cNvSpPr/>
          <p:nvPr/>
        </p:nvSpPr>
        <p:spPr>
          <a:xfrm rot="15532072">
            <a:off x="6203157" y="3353594"/>
            <a:ext cx="571500" cy="1106487"/>
          </a:xfrm>
          <a:prstGeom prst="arc">
            <a:avLst>
              <a:gd name="adj1" fmla="val 16200000"/>
              <a:gd name="adj2" fmla="val 1886283"/>
            </a:avLst>
          </a:prstGeom>
          <a:ln w="28575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IN" b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5400" dirty="0" smtClean="0"/>
              <a:t>PREVIEW</a:t>
            </a:r>
            <a:endParaRPr lang="en-IN" sz="5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996440"/>
            <a:ext cx="8229600" cy="3413760"/>
          </a:xfrm>
        </p:spPr>
        <p:txBody>
          <a:bodyPr>
            <a:normAutofit/>
          </a:bodyPr>
          <a:lstStyle/>
          <a:p>
            <a:r>
              <a:rPr lang="en-IN" sz="3600" b="1" dirty="0" smtClean="0">
                <a:latin typeface="Baskerville Old Face" pitchFamily="18" charset="0"/>
              </a:rPr>
              <a:t>Introduction</a:t>
            </a:r>
          </a:p>
          <a:p>
            <a:r>
              <a:rPr lang="en-IN" sz="3600" b="1" dirty="0" smtClean="0">
                <a:solidFill>
                  <a:srgbClr val="C00000"/>
                </a:solidFill>
                <a:latin typeface="Baskerville Old Face" pitchFamily="18" charset="0"/>
              </a:rPr>
              <a:t>Characteristics of Drones</a:t>
            </a:r>
          </a:p>
          <a:p>
            <a:r>
              <a:rPr lang="en-IN" sz="3600" b="1" dirty="0" smtClean="0">
                <a:latin typeface="Baskerville Old Face" pitchFamily="18" charset="0"/>
              </a:rPr>
              <a:t>Platforms &amp; Payloads</a:t>
            </a:r>
          </a:p>
          <a:p>
            <a:r>
              <a:rPr lang="en-IN" sz="3600" b="1" dirty="0" smtClean="0">
                <a:solidFill>
                  <a:srgbClr val="C00000"/>
                </a:solidFill>
                <a:latin typeface="Baskerville Old Face" pitchFamily="18" charset="0"/>
              </a:rPr>
              <a:t>Employment during Disasters</a:t>
            </a:r>
          </a:p>
          <a:p>
            <a:r>
              <a:rPr lang="en-IN" sz="3600" b="1" dirty="0" smtClean="0">
                <a:latin typeface="Baskerville Old Face" pitchFamily="18" charset="0"/>
              </a:rPr>
              <a:t>Case against Drones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>
            <a:normAutofit/>
          </a:bodyPr>
          <a:lstStyle/>
          <a:p>
            <a:r>
              <a:rPr lang="en-IN" sz="4400" dirty="0" smtClean="0"/>
              <a:t>INTRODUCTION</a:t>
            </a:r>
            <a:endParaRPr lang="en-IN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8915400" cy="5562600"/>
          </a:xfrm>
        </p:spPr>
        <p:txBody>
          <a:bodyPr>
            <a:noAutofit/>
          </a:bodyPr>
          <a:lstStyle/>
          <a:p>
            <a:pPr algn="just"/>
            <a:r>
              <a:rPr lang="en-IN" sz="3200" b="1" dirty="0" smtClean="0">
                <a:latin typeface="Baskerville Old Face" pitchFamily="18" charset="0"/>
              </a:rPr>
              <a:t>Promising and powerful new technology</a:t>
            </a:r>
          </a:p>
          <a:p>
            <a:pPr algn="just"/>
            <a:r>
              <a:rPr lang="en-IN" sz="3200" b="1" dirty="0" smtClean="0">
                <a:solidFill>
                  <a:srgbClr val="C00000"/>
                </a:solidFill>
                <a:latin typeface="Baskerville Old Face" pitchFamily="18" charset="0"/>
              </a:rPr>
              <a:t>Complements traditional manned relief operations </a:t>
            </a:r>
          </a:p>
          <a:p>
            <a:pPr algn="just"/>
            <a:r>
              <a:rPr lang="en-IN" sz="3200" b="1" dirty="0" smtClean="0">
                <a:latin typeface="Baskerville Old Face" pitchFamily="18" charset="0"/>
              </a:rPr>
              <a:t>Provides better situational awareness</a:t>
            </a:r>
          </a:p>
          <a:p>
            <a:pPr algn="just"/>
            <a:r>
              <a:rPr lang="en-IN" sz="3200" b="1" dirty="0" smtClean="0">
                <a:solidFill>
                  <a:srgbClr val="C00000"/>
                </a:solidFill>
                <a:latin typeface="Baskerville Old Face" pitchFamily="18" charset="0"/>
              </a:rPr>
              <a:t>Assist with risk assessment, mapping, and planning</a:t>
            </a:r>
          </a:p>
          <a:p>
            <a:pPr algn="just"/>
            <a:r>
              <a:rPr lang="en-IN" sz="3200" b="1" dirty="0" smtClean="0">
                <a:latin typeface="Baskerville Old Face" pitchFamily="18" charset="0"/>
              </a:rPr>
              <a:t>Suited to perform the “3-D </a:t>
            </a:r>
            <a:r>
              <a:rPr lang="en-IN" sz="3200" b="1" dirty="0" smtClean="0">
                <a:solidFill>
                  <a:schemeClr val="accent6">
                    <a:lumMod val="75000"/>
                  </a:schemeClr>
                </a:solidFill>
                <a:latin typeface="Baskerville Old Face" pitchFamily="18" charset="0"/>
              </a:rPr>
              <a:t>(dull, dirty and dangerous)</a:t>
            </a:r>
            <a:r>
              <a:rPr lang="en-IN" sz="3200" b="1" dirty="0" smtClean="0">
                <a:solidFill>
                  <a:srgbClr val="FFFF00"/>
                </a:solidFill>
                <a:latin typeface="Baskerville Old Face" pitchFamily="18" charset="0"/>
              </a:rPr>
              <a:t> </a:t>
            </a:r>
            <a:r>
              <a:rPr lang="en-IN" sz="3200" b="1" dirty="0" smtClean="0">
                <a:latin typeface="Baskerville Old Face" pitchFamily="18" charset="0"/>
              </a:rPr>
              <a:t>missions</a:t>
            </a:r>
          </a:p>
          <a:p>
            <a:pPr algn="just"/>
            <a:r>
              <a:rPr lang="en-IN" sz="3200" b="1" dirty="0" smtClean="0">
                <a:solidFill>
                  <a:srgbClr val="C00000"/>
                </a:solidFill>
                <a:latin typeface="Baskerville Old Face" pitchFamily="18" charset="0"/>
              </a:rPr>
              <a:t>Need for integration of drones into the national airspace system</a:t>
            </a:r>
          </a:p>
          <a:p>
            <a:pPr algn="just"/>
            <a:r>
              <a:rPr lang="en-IN" sz="3200" b="1" dirty="0" smtClean="0">
                <a:latin typeface="Baskerville Old Face" pitchFamily="18" charset="0"/>
              </a:rPr>
              <a:t>Paradigm shift from a promising technology to a game changing reality</a:t>
            </a:r>
            <a:endParaRPr lang="en-IN" sz="3200" b="1" dirty="0">
              <a:latin typeface="Baskerville Old Fac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76200"/>
            <a:ext cx="9144000" cy="1524000"/>
          </a:xfrm>
        </p:spPr>
        <p:txBody>
          <a:bodyPr>
            <a:noAutofit/>
          </a:bodyPr>
          <a:lstStyle/>
          <a:p>
            <a:r>
              <a:rPr lang="en-IN" sz="4400" u="sng" cap="all" dirty="0" smtClean="0"/>
              <a:t/>
            </a:r>
            <a:br>
              <a:rPr lang="en-IN" sz="4400" u="sng" cap="all" dirty="0" smtClean="0"/>
            </a:br>
            <a:r>
              <a:rPr lang="en-IN" sz="4400" u="sng" cap="all" dirty="0" smtClean="0"/>
              <a:t>Characteristics of </a:t>
            </a:r>
            <a:r>
              <a:rPr lang="en-IN" sz="4400" u="sng" cap="all" dirty="0" err="1" smtClean="0"/>
              <a:t>DroneS</a:t>
            </a:r>
            <a:r>
              <a:rPr lang="en-IN" sz="4400" cap="all" dirty="0" smtClean="0"/>
              <a:t/>
            </a:r>
            <a:br>
              <a:rPr lang="en-IN" sz="4400" cap="all" dirty="0" smtClean="0"/>
            </a:br>
            <a:endParaRPr lang="en-IN" sz="4400" cap="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05000"/>
            <a:ext cx="8839200" cy="3352800"/>
          </a:xfrm>
        </p:spPr>
        <p:txBody>
          <a:bodyPr>
            <a:noAutofit/>
          </a:bodyPr>
          <a:lstStyle/>
          <a:p>
            <a:pPr algn="just"/>
            <a:r>
              <a:rPr lang="en-IN" sz="3200" b="1" dirty="0" smtClean="0">
                <a:latin typeface="Baskerville Old Face" pitchFamily="18" charset="0"/>
              </a:rPr>
              <a:t>Reduce disaster worker’s exposure to danger</a:t>
            </a:r>
          </a:p>
          <a:p>
            <a:pPr algn="just"/>
            <a:r>
              <a:rPr lang="en-IN" sz="3200" b="1" dirty="0" smtClean="0">
                <a:solidFill>
                  <a:srgbClr val="C00000"/>
                </a:solidFill>
                <a:latin typeface="Baskerville Old Face" pitchFamily="18" charset="0"/>
              </a:rPr>
              <a:t>Enhance effectiveness of responders</a:t>
            </a:r>
          </a:p>
          <a:p>
            <a:pPr algn="just"/>
            <a:r>
              <a:rPr lang="en-IN" sz="3200" b="1" dirty="0" smtClean="0">
                <a:latin typeface="Baskerville Old Face" pitchFamily="18" charset="0"/>
              </a:rPr>
              <a:t>Unique viewing angles at low altitudes</a:t>
            </a:r>
          </a:p>
          <a:p>
            <a:pPr algn="just"/>
            <a:r>
              <a:rPr lang="en-IN" sz="3200" b="1" dirty="0" smtClean="0">
                <a:solidFill>
                  <a:srgbClr val="C00000"/>
                </a:solidFill>
                <a:latin typeface="Baskerville Old Face" pitchFamily="18" charset="0"/>
              </a:rPr>
              <a:t>Highly deployable</a:t>
            </a:r>
          </a:p>
          <a:p>
            <a:pPr algn="just"/>
            <a:r>
              <a:rPr lang="en-IN" sz="3200" b="1" dirty="0" smtClean="0">
                <a:latin typeface="Baskerville Old Face" pitchFamily="18" charset="0"/>
              </a:rPr>
              <a:t>Cost-efficient</a:t>
            </a:r>
            <a:endParaRPr lang="en-IN" sz="3200" dirty="0">
              <a:latin typeface="Baskerville Old Fac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71800"/>
            <a:ext cx="8229600" cy="1143000"/>
          </a:xfrm>
        </p:spPr>
        <p:txBody>
          <a:bodyPr>
            <a:normAutofit/>
          </a:bodyPr>
          <a:lstStyle/>
          <a:p>
            <a:r>
              <a:rPr lang="en-IN" sz="4800" u="sng" dirty="0" smtClean="0"/>
              <a:t>DRONE PLATFORMS</a:t>
            </a:r>
            <a:endParaRPr lang="en-IN" sz="4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7010400" cy="457200"/>
          </a:xfrm>
        </p:spPr>
        <p:txBody>
          <a:bodyPr>
            <a:normAutofit fontScale="92500" lnSpcReduction="10000"/>
          </a:bodyPr>
          <a:lstStyle/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IN" cap="all" dirty="0" smtClean="0"/>
              <a:t>GROUP I</a:t>
            </a:r>
            <a:endParaRPr lang="en-IN" cap="all" dirty="0"/>
          </a:p>
        </p:txBody>
      </p:sp>
      <p:pic>
        <p:nvPicPr>
          <p:cNvPr id="4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6300" y="1143000"/>
            <a:ext cx="4381500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28600" y="1723072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latin typeface="AR JULIAN" pitchFamily="2" charset="0"/>
              </a:rPr>
              <a:t>WEIGHT  		- UNDER 10 KGS</a:t>
            </a:r>
          </a:p>
          <a:p>
            <a:r>
              <a:rPr lang="en-IN" b="1" dirty="0" smtClean="0">
                <a:latin typeface="AR JULIAN" pitchFamily="2" charset="0"/>
              </a:rPr>
              <a:t>CEILING  		- 1000’</a:t>
            </a:r>
          </a:p>
          <a:p>
            <a:r>
              <a:rPr lang="en-IN" b="1" dirty="0" smtClean="0">
                <a:latin typeface="AR JULIAN" pitchFamily="2" charset="0"/>
              </a:rPr>
              <a:t>PROPULSION	- BATTERY</a:t>
            </a:r>
          </a:p>
          <a:p>
            <a:r>
              <a:rPr lang="en-IN" b="1" dirty="0" smtClean="0">
                <a:latin typeface="AR JULIAN" pitchFamily="2" charset="0"/>
              </a:rPr>
              <a:t>ENDURANCE 	- UPTO 2 HOURS</a:t>
            </a:r>
          </a:p>
          <a:p>
            <a:r>
              <a:rPr lang="en-IN" b="1" dirty="0" smtClean="0">
                <a:latin typeface="AR JULIAN" pitchFamily="2" charset="0"/>
              </a:rPr>
              <a:t>PAYLOAD		- VERY LIGHT </a:t>
            </a:r>
            <a:endParaRPr lang="en-IN" b="1" dirty="0">
              <a:latin typeface="AR JULI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1752600"/>
            <a:ext cx="35814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28600" y="2256472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latin typeface="AR JULIAN" pitchFamily="2" charset="0"/>
              </a:rPr>
              <a:t>WEIGHT   	    - 10  to 25 KGS</a:t>
            </a:r>
          </a:p>
          <a:p>
            <a:r>
              <a:rPr lang="en-IN" b="1" dirty="0" smtClean="0">
                <a:latin typeface="AR JULIAN" pitchFamily="2" charset="0"/>
              </a:rPr>
              <a:t>CEILING   	    - 3500’</a:t>
            </a:r>
          </a:p>
          <a:p>
            <a:r>
              <a:rPr lang="en-IN" b="1" dirty="0" smtClean="0">
                <a:latin typeface="AR JULIAN" pitchFamily="2" charset="0"/>
              </a:rPr>
              <a:t>PROPULSION  - DIESEL/GAS</a:t>
            </a:r>
          </a:p>
          <a:p>
            <a:r>
              <a:rPr lang="en-IN" b="1" dirty="0" smtClean="0">
                <a:latin typeface="AR JULIAN" pitchFamily="2" charset="0"/>
              </a:rPr>
              <a:t>ENDURANCE  - 24 HOURS</a:t>
            </a:r>
          </a:p>
          <a:p>
            <a:r>
              <a:rPr lang="en-IN" b="1" dirty="0" smtClean="0">
                <a:latin typeface="AR JULIAN" pitchFamily="2" charset="0"/>
              </a:rPr>
              <a:t>PAYLOAD	      - LIMITED </a:t>
            </a:r>
            <a:endParaRPr lang="en-IN" b="1" dirty="0">
              <a:latin typeface="AR JULIAN" pitchFamily="2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GROUP II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GROUP III</a:t>
            </a:r>
            <a:endParaRPr lang="en-IN" dirty="0"/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1981200"/>
            <a:ext cx="3124200" cy="274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28600" y="2332672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 smtClean="0">
                <a:latin typeface="AR JULIAN" pitchFamily="2" charset="0"/>
              </a:rPr>
              <a:t>WEIGHT 	      – BELOW 500 KGS</a:t>
            </a:r>
          </a:p>
          <a:p>
            <a:r>
              <a:rPr lang="en-IN" b="1" dirty="0" smtClean="0">
                <a:latin typeface="AR JULIAN" pitchFamily="2" charset="0"/>
              </a:rPr>
              <a:t>CEILING 	       - 18000’</a:t>
            </a:r>
          </a:p>
          <a:p>
            <a:r>
              <a:rPr lang="en-IN" b="1" dirty="0" smtClean="0">
                <a:latin typeface="AR JULIAN" pitchFamily="2" charset="0"/>
              </a:rPr>
              <a:t>PROPULSION    - DIESEL/GAS</a:t>
            </a:r>
          </a:p>
          <a:p>
            <a:r>
              <a:rPr lang="en-IN" b="1" dirty="0" smtClean="0">
                <a:latin typeface="AR JULIAN" pitchFamily="2" charset="0"/>
              </a:rPr>
              <a:t>ENDURANCE     - 6 to 10 HOURS</a:t>
            </a:r>
          </a:p>
          <a:p>
            <a:r>
              <a:rPr lang="en-IN" b="1" dirty="0" smtClean="0">
                <a:latin typeface="AR JULIAN" pitchFamily="2" charset="0"/>
              </a:rPr>
              <a:t>PAYLOAD            - IN EXCESS OF 50 KGS</a:t>
            </a:r>
            <a:endParaRPr lang="en-IN" b="1" dirty="0">
              <a:latin typeface="AR JULI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GROUP IV</a:t>
            </a:r>
            <a:endParaRPr lang="en-IN" dirty="0"/>
          </a:p>
        </p:txBody>
      </p:sp>
      <p:pic>
        <p:nvPicPr>
          <p:cNvPr id="4" name="Picture 9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19750" y="1711325"/>
            <a:ext cx="2914650" cy="362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52400" y="2263676"/>
            <a:ext cx="5029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cap="all" dirty="0" smtClean="0">
                <a:latin typeface="AR JULIAN" pitchFamily="2" charset="0"/>
              </a:rPr>
              <a:t>adapted from manned aircraft and ARE “unmanned” with an autonomy kit  ON board. </a:t>
            </a:r>
          </a:p>
          <a:p>
            <a:endParaRPr lang="en-IN" b="1" cap="all" dirty="0" smtClean="0">
              <a:latin typeface="AR JULIAN" pitchFamily="2" charset="0"/>
            </a:endParaRPr>
          </a:p>
          <a:p>
            <a:r>
              <a:rPr lang="en-IN" b="1" dirty="0" smtClean="0">
                <a:latin typeface="AR JULIAN" pitchFamily="2" charset="0"/>
              </a:rPr>
              <a:t>WEIGHT 	       – ABOVE 500 KGS</a:t>
            </a:r>
          </a:p>
          <a:p>
            <a:r>
              <a:rPr lang="en-IN" b="1" dirty="0" smtClean="0">
                <a:latin typeface="AR JULIAN" pitchFamily="2" charset="0"/>
              </a:rPr>
              <a:t>CEILING 	        - 18000’</a:t>
            </a:r>
          </a:p>
          <a:p>
            <a:r>
              <a:rPr lang="en-IN" b="1" dirty="0" smtClean="0">
                <a:latin typeface="AR JULIAN" pitchFamily="2" charset="0"/>
              </a:rPr>
              <a:t>ENDURANCE     - 6 to 10 HOURS</a:t>
            </a:r>
          </a:p>
          <a:p>
            <a:endParaRPr lang="en-IN" b="1" dirty="0">
              <a:latin typeface="AR JULI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920</TotalTime>
  <Words>232</Words>
  <Application>Microsoft Office PowerPoint</Application>
  <PresentationFormat>On-screen Show (4:3)</PresentationFormat>
  <Paragraphs>76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Apex</vt:lpstr>
      <vt:lpstr>DRONES DYNAMICS IN DISASTER MANAGEMENT</vt:lpstr>
      <vt:lpstr>PREVIEW</vt:lpstr>
      <vt:lpstr>INTRODUCTION</vt:lpstr>
      <vt:lpstr> Characteristics of DroneS </vt:lpstr>
      <vt:lpstr>DRONE PLATFORMS</vt:lpstr>
      <vt:lpstr>GROUP I</vt:lpstr>
      <vt:lpstr>GROUP II</vt:lpstr>
      <vt:lpstr>GROUP III</vt:lpstr>
      <vt:lpstr>GROUP IV</vt:lpstr>
      <vt:lpstr>GROUP V</vt:lpstr>
      <vt:lpstr> Payloads </vt:lpstr>
      <vt:lpstr> Employment DURING DISASTERS </vt:lpstr>
      <vt:lpstr> Case Against Drones </vt:lpstr>
      <vt:lpstr> IN CONCLUSION Drone Camera in Relief Operation.mp4 </vt:lpstr>
      <vt:lpstr>Slide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nisi</dc:creator>
  <cp:lastModifiedBy>User</cp:lastModifiedBy>
  <cp:revision>43</cp:revision>
  <dcterms:created xsi:type="dcterms:W3CDTF">2006-08-16T00:00:00Z</dcterms:created>
  <dcterms:modified xsi:type="dcterms:W3CDTF">2016-08-18T04:24:26Z</dcterms:modified>
</cp:coreProperties>
</file>